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4" r:id="rId7"/>
    <p:sldId id="263" r:id="rId8"/>
    <p:sldId id="261" r:id="rId9"/>
    <p:sldId id="262" r:id="rId10"/>
    <p:sldId id="265" r:id="rId11"/>
    <p:sldId id="266" r:id="rId12"/>
    <p:sldId id="267" r:id="rId13"/>
    <p:sldId id="268" r:id="rId14"/>
    <p:sldId id="269" r:id="rId1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1" d="100"/>
          <a:sy n="61" d="100"/>
        </p:scale>
        <p:origin x="-1626" y="-6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pl-PL" smtClean="0"/>
              <a:t>Kliknij, aby edytować styl</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7" name="Date Placeholder 6"/>
          <p:cNvSpPr>
            <a:spLocks noGrp="1"/>
          </p:cNvSpPr>
          <p:nvPr>
            <p:ph type="dt" sz="half" idx="10"/>
          </p:nvPr>
        </p:nvSpPr>
        <p:spPr/>
        <p:txBody>
          <a:bodyPr/>
          <a:lstStyle/>
          <a:p>
            <a:fld id="{19B90602-29BF-47BA-96F1-C3668A7FEFC7}" type="datetimeFigureOut">
              <a:rPr lang="pl-PL" smtClean="0"/>
              <a:t>2017-02-28</a:t>
            </a:fld>
            <a:endParaRPr lang="pl-PL"/>
          </a:p>
        </p:txBody>
      </p:sp>
      <p:sp>
        <p:nvSpPr>
          <p:cNvPr id="8" name="Slide Number Placeholder 7"/>
          <p:cNvSpPr>
            <a:spLocks noGrp="1"/>
          </p:cNvSpPr>
          <p:nvPr>
            <p:ph type="sldNum" sz="quarter" idx="11"/>
          </p:nvPr>
        </p:nvSpPr>
        <p:spPr/>
        <p:txBody>
          <a:bodyPr/>
          <a:lstStyle/>
          <a:p>
            <a:fld id="{2E7F02EC-AE11-4610-9A26-F0F4AC33E785}" type="slidenum">
              <a:rPr lang="pl-PL" smtClean="0"/>
              <a:t>‹#›</a:t>
            </a:fld>
            <a:endParaRPr lang="pl-PL"/>
          </a:p>
        </p:txBody>
      </p:sp>
      <p:sp>
        <p:nvSpPr>
          <p:cNvPr id="9" name="Footer Placeholder 8"/>
          <p:cNvSpPr>
            <a:spLocks noGrp="1"/>
          </p:cNvSpPr>
          <p:nvPr>
            <p:ph type="ftr" sz="quarter" idx="12"/>
          </p:nvPr>
        </p:nvSpPr>
        <p:spPr/>
        <p:txBody>
          <a:bodyPr/>
          <a:lstStyle/>
          <a:p>
            <a:endParaRPr lang="pl-PL"/>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19B90602-29BF-47BA-96F1-C3668A7FEFC7}" type="datetimeFigureOut">
              <a:rPr lang="pl-PL" smtClean="0"/>
              <a:t>2017-02-28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E7F02EC-AE11-4610-9A26-F0F4AC33E785}" type="slidenum">
              <a:rPr lang="pl-PL" smtClean="0"/>
              <a:t>‹#›</a:t>
            </a:fld>
            <a:endParaRPr lang="pl-PL"/>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pl-PL" smtClean="0"/>
              <a:t>Kliknij, aby edytować styl</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19B90602-29BF-47BA-96F1-C3668A7FEFC7}" type="datetimeFigureOut">
              <a:rPr lang="pl-PL" smtClean="0"/>
              <a:t>2017-02-28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E7F02EC-AE11-4610-9A26-F0F4AC33E785}" type="slidenum">
              <a:rPr lang="pl-PL" smtClean="0"/>
              <a:t>‹#›</a:t>
            </a:fld>
            <a:endParaRPr lang="pl-PL"/>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19B90602-29BF-47BA-96F1-C3668A7FEFC7}" type="datetimeFigureOut">
              <a:rPr lang="pl-PL" smtClean="0"/>
              <a:t>2017-02-28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E7F02EC-AE11-4610-9A26-F0F4AC33E785}" type="slidenum">
              <a:rPr lang="pl-PL" smtClean="0"/>
              <a:t>‹#›</a:t>
            </a:fld>
            <a:endParaRPr lang="pl-PL"/>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pl-PL" smtClean="0"/>
              <a:t>Kliknij, aby edytować styl</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9B90602-29BF-47BA-96F1-C3668A7FEFC7}" type="datetimeFigureOut">
              <a:rPr lang="pl-PL" smtClean="0"/>
              <a:t>2017-02-28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E7F02EC-AE11-4610-9A26-F0F4AC33E785}" type="slidenum">
              <a:rPr lang="pl-PL" smtClean="0"/>
              <a:t>‹#›</a:t>
            </a:fld>
            <a:endParaRPr lang="pl-PL"/>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9B90602-29BF-47BA-96F1-C3668A7FEFC7}" type="datetimeFigureOut">
              <a:rPr lang="pl-PL" smtClean="0"/>
              <a:t>2017-02-28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E7F02EC-AE11-4610-9A26-F0F4AC33E785}" type="slidenum">
              <a:rPr lang="pl-PL" smtClean="0"/>
              <a:t>‹#›</a:t>
            </a:fld>
            <a:endParaRPr lang="pl-PL"/>
          </a:p>
        </p:txBody>
      </p:sp>
      <p:sp>
        <p:nvSpPr>
          <p:cNvPr id="9" name="Title 8"/>
          <p:cNvSpPr>
            <a:spLocks noGrp="1"/>
          </p:cNvSpPr>
          <p:nvPr>
            <p:ph type="title"/>
          </p:nvPr>
        </p:nvSpPr>
        <p:spPr>
          <a:xfrm>
            <a:off x="914400" y="1544715"/>
            <a:ext cx="7315200" cy="1154097"/>
          </a:xfrm>
        </p:spPr>
        <p:txBody>
          <a:bodyPr/>
          <a:lstStyle/>
          <a:p>
            <a:r>
              <a:rPr lang="pl-PL" smtClean="0"/>
              <a:t>Kliknij, aby edytować styl</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7" name="Date Placeholder 6"/>
          <p:cNvSpPr>
            <a:spLocks noGrp="1"/>
          </p:cNvSpPr>
          <p:nvPr>
            <p:ph type="dt" sz="half" idx="10"/>
          </p:nvPr>
        </p:nvSpPr>
        <p:spPr/>
        <p:txBody>
          <a:bodyPr/>
          <a:lstStyle/>
          <a:p>
            <a:fld id="{19B90602-29BF-47BA-96F1-C3668A7FEFC7}" type="datetimeFigureOut">
              <a:rPr lang="pl-PL" smtClean="0"/>
              <a:t>2017-02-28</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2E7F02EC-AE11-4610-9A26-F0F4AC33E785}" type="slidenum">
              <a:rPr lang="pl-PL" smtClean="0"/>
              <a:t>‹#›</a:t>
            </a:fld>
            <a:endParaRPr lang="pl-PL"/>
          </a:p>
        </p:txBody>
      </p:sp>
      <p:sp>
        <p:nvSpPr>
          <p:cNvPr id="10" name="Title 9"/>
          <p:cNvSpPr>
            <a:spLocks noGrp="1"/>
          </p:cNvSpPr>
          <p:nvPr>
            <p:ph type="title"/>
          </p:nvPr>
        </p:nvSpPr>
        <p:spPr>
          <a:xfrm>
            <a:off x="914400" y="1544715"/>
            <a:ext cx="7315200" cy="1154097"/>
          </a:xfrm>
        </p:spPr>
        <p:txBody>
          <a:bodyPr/>
          <a:lstStyle/>
          <a:p>
            <a:r>
              <a:rPr lang="pl-PL" smtClean="0"/>
              <a:t>Kliknij, aby edytować styl</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19B90602-29BF-47BA-96F1-C3668A7FEFC7}" type="datetimeFigureOut">
              <a:rPr lang="pl-PL" smtClean="0"/>
              <a:t>2017-02-28</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E7F02EC-AE11-4610-9A26-F0F4AC33E785}" type="slidenum">
              <a:rPr lang="pl-PL" smtClean="0"/>
              <a:t>‹#›</a:t>
            </a:fld>
            <a:endParaRPr lang="pl-PL"/>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90602-29BF-47BA-96F1-C3668A7FEFC7}" type="datetimeFigureOut">
              <a:rPr lang="pl-PL" smtClean="0"/>
              <a:t>2017-02-28</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2E7F02EC-AE11-4610-9A26-F0F4AC33E785}" type="slidenum">
              <a:rPr lang="pl-PL" smtClean="0"/>
              <a:t>‹#›</a:t>
            </a:fld>
            <a:endParaRPr lang="pl-PL"/>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pl-PL" smtClean="0"/>
              <a:t>Kliknij, aby edytować styl</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19B90602-29BF-47BA-96F1-C3668A7FEFC7}" type="datetimeFigureOut">
              <a:rPr lang="pl-PL" smtClean="0"/>
              <a:t>2017-02-28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E7F02EC-AE11-4610-9A26-F0F4AC33E785}" type="slidenum">
              <a:rPr lang="pl-PL" smtClean="0"/>
              <a:t>‹#›</a:t>
            </a:fld>
            <a:endParaRPr lang="pl-PL"/>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pl-PL" smtClean="0"/>
              <a:t>Kliknij, aby edytować styl</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19B90602-29BF-47BA-96F1-C3668A7FEFC7}" type="datetimeFigureOut">
              <a:rPr lang="pl-PL" smtClean="0"/>
              <a:t>2017-02-28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E7F02EC-AE11-4610-9A26-F0F4AC33E785}" type="slidenum">
              <a:rPr lang="pl-PL" smtClean="0"/>
              <a:t>‹#›</a:t>
            </a:fld>
            <a:endParaRPr lang="pl-PL"/>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pl-PL" smtClean="0"/>
              <a:t>Kliknij, aby edytować styl</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19B90602-29BF-47BA-96F1-C3668A7FEFC7}" type="datetimeFigureOut">
              <a:rPr lang="pl-PL" smtClean="0"/>
              <a:t>2017-02-28</a:t>
            </a:fld>
            <a:endParaRPr lang="pl-PL"/>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2E7F02EC-AE11-4610-9A26-F0F4AC33E785}" type="slidenum">
              <a:rPr lang="pl-PL" smtClean="0"/>
              <a:t>‹#›</a:t>
            </a:fld>
            <a:endParaRPr lang="pl-PL"/>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pl-P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ver/>
  </p:transition>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707904" y="3232052"/>
            <a:ext cx="5436096" cy="1594966"/>
          </a:xfrm>
        </p:spPr>
        <p:txBody>
          <a:bodyPr/>
          <a:lstStyle/>
          <a:p>
            <a:pPr algn="r"/>
            <a:r>
              <a:rPr lang="pl-PL" dirty="0" smtClean="0"/>
              <a:t>„Sądecki Bartnik”</a:t>
            </a:r>
            <a:endParaRPr lang="pl-PL" dirty="0"/>
          </a:p>
        </p:txBody>
      </p:sp>
      <p:sp>
        <p:nvSpPr>
          <p:cNvPr id="3" name="Podtytuł 2"/>
          <p:cNvSpPr>
            <a:spLocks noGrp="1"/>
          </p:cNvSpPr>
          <p:nvPr>
            <p:ph type="subTitle" idx="1"/>
          </p:nvPr>
        </p:nvSpPr>
        <p:spPr>
          <a:xfrm>
            <a:off x="2555776" y="5157192"/>
            <a:ext cx="6400800" cy="1296144"/>
          </a:xfrm>
        </p:spPr>
        <p:txBody>
          <a:bodyPr/>
          <a:lstStyle/>
          <a:p>
            <a:pPr algn="r"/>
            <a:r>
              <a:rPr lang="pl-PL" dirty="0" smtClean="0"/>
              <a:t>A </a:t>
            </a:r>
            <a:r>
              <a:rPr lang="pl-PL" dirty="0" err="1" smtClean="0"/>
              <a:t>history</a:t>
            </a:r>
            <a:r>
              <a:rPr lang="pl-PL" dirty="0" smtClean="0"/>
              <a:t> </a:t>
            </a:r>
            <a:r>
              <a:rPr lang="pl-PL" dirty="0" err="1" smtClean="0"/>
              <a:t>about</a:t>
            </a:r>
            <a:r>
              <a:rPr lang="pl-PL" dirty="0" smtClean="0"/>
              <a:t> bee-garden</a:t>
            </a:r>
            <a:endParaRPr lang="pl-P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43" y="764704"/>
            <a:ext cx="3041009" cy="2323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64292"/>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116632"/>
            <a:ext cx="7315200" cy="1154097"/>
          </a:xfrm>
        </p:spPr>
        <p:txBody>
          <a:bodyPr/>
          <a:lstStyle/>
          <a:p>
            <a:pPr algn="ctr"/>
            <a:r>
              <a:rPr lang="pl-PL" dirty="0" err="1" smtClean="0"/>
              <a:t>Awards</a:t>
            </a:r>
            <a:endParaRPr lang="pl-PL" dirty="0"/>
          </a:p>
        </p:txBody>
      </p:sp>
      <p:sp>
        <p:nvSpPr>
          <p:cNvPr id="3" name="Symbol zastępczy zawartości 2"/>
          <p:cNvSpPr>
            <a:spLocks noGrp="1"/>
          </p:cNvSpPr>
          <p:nvPr>
            <p:ph idx="1"/>
          </p:nvPr>
        </p:nvSpPr>
        <p:spPr>
          <a:xfrm>
            <a:off x="1691680" y="1628800"/>
            <a:ext cx="6048672" cy="1584176"/>
          </a:xfrm>
        </p:spPr>
        <p:txBody>
          <a:bodyPr/>
          <a:lstStyle/>
          <a:p>
            <a:pPr marL="45720" indent="0">
              <a:buNone/>
            </a:pPr>
            <a:r>
              <a:rPr lang="pl-PL" sz="2800" dirty="0" smtClean="0"/>
              <a:t>„Sądecki Bartnik” </a:t>
            </a:r>
            <a:r>
              <a:rPr lang="pl-PL" sz="2800" dirty="0" err="1" smtClean="0"/>
              <a:t>got</a:t>
            </a:r>
            <a:r>
              <a:rPr lang="pl-PL" sz="2800" dirty="0" smtClean="0"/>
              <a:t> a lot of </a:t>
            </a:r>
            <a:r>
              <a:rPr lang="pl-PL" sz="2800" dirty="0" err="1" smtClean="0"/>
              <a:t>awards</a:t>
            </a:r>
            <a:r>
              <a:rPr lang="pl-PL" sz="2800" dirty="0" smtClean="0"/>
              <a:t>.</a:t>
            </a:r>
          </a:p>
          <a:p>
            <a:pPr marL="45720" indent="0">
              <a:buNone/>
            </a:pPr>
            <a:r>
              <a:rPr lang="pl-PL" sz="2800" dirty="0" smtClean="0"/>
              <a:t> </a:t>
            </a:r>
            <a:r>
              <a:rPr lang="pl-PL" sz="2800" dirty="0" smtClean="0"/>
              <a:t>Here </a:t>
            </a:r>
            <a:r>
              <a:rPr lang="pl-PL" sz="2800" dirty="0" err="1" smtClean="0"/>
              <a:t>yu</a:t>
            </a:r>
            <a:r>
              <a:rPr lang="pl-PL" sz="2800" dirty="0" smtClean="0"/>
              <a:t> </a:t>
            </a:r>
            <a:r>
              <a:rPr lang="pl-PL" sz="2800" dirty="0" err="1" smtClean="0"/>
              <a:t>can</a:t>
            </a:r>
            <a:r>
              <a:rPr lang="pl-PL" sz="2800" dirty="0" smtClean="0"/>
              <a:t> </a:t>
            </a:r>
            <a:r>
              <a:rPr lang="pl-PL" sz="2800" dirty="0" err="1" smtClean="0"/>
              <a:t>see</a:t>
            </a:r>
            <a:r>
              <a:rPr lang="pl-PL" sz="2800" dirty="0" smtClean="0"/>
              <a:t>  </a:t>
            </a:r>
            <a:r>
              <a:rPr lang="pl-PL" sz="2800" dirty="0" err="1" smtClean="0"/>
              <a:t>some</a:t>
            </a:r>
            <a:r>
              <a:rPr lang="pl-PL" sz="2800" dirty="0" smtClean="0"/>
              <a:t> of </a:t>
            </a:r>
            <a:r>
              <a:rPr lang="pl-PL" sz="2800" dirty="0" err="1" smtClean="0"/>
              <a:t>them</a:t>
            </a:r>
            <a:r>
              <a:rPr lang="pl-PL" sz="2800" dirty="0" smtClean="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0451">
            <a:off x="406395" y="3178105"/>
            <a:ext cx="2961512" cy="197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66877">
            <a:off x="3979833" y="2960701"/>
            <a:ext cx="19050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12784">
            <a:off x="6660231" y="2834535"/>
            <a:ext cx="21431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378053"/>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7584" y="188640"/>
            <a:ext cx="7315200" cy="1154097"/>
          </a:xfrm>
        </p:spPr>
        <p:txBody>
          <a:bodyPr>
            <a:normAutofit fontScale="90000"/>
          </a:bodyPr>
          <a:lstStyle/>
          <a:p>
            <a:r>
              <a:rPr lang="pl-PL" dirty="0" smtClean="0"/>
              <a:t>Silver </a:t>
            </a:r>
            <a:r>
              <a:rPr lang="pl-PL" dirty="0" err="1" smtClean="0"/>
              <a:t>anniversary</a:t>
            </a:r>
            <a:r>
              <a:rPr lang="pl-PL" dirty="0" smtClean="0"/>
              <a:t> of Agro </a:t>
            </a:r>
            <a:r>
              <a:rPr lang="pl-PL" dirty="0" err="1" smtClean="0"/>
              <a:t>buissnesman</a:t>
            </a:r>
            <a:r>
              <a:rPr lang="pl-PL" dirty="0" smtClean="0"/>
              <a:t> </a:t>
            </a:r>
            <a:r>
              <a:rPr lang="pl-PL" dirty="0" err="1" smtClean="0"/>
              <a:t>Contest</a:t>
            </a:r>
            <a:endParaRPr lang="pl-PL" dirty="0"/>
          </a:p>
        </p:txBody>
      </p:sp>
      <p:sp>
        <p:nvSpPr>
          <p:cNvPr id="3" name="Symbol zastępczy zawartości 2"/>
          <p:cNvSpPr>
            <a:spLocks noGrp="1"/>
          </p:cNvSpPr>
          <p:nvPr>
            <p:ph idx="1"/>
          </p:nvPr>
        </p:nvSpPr>
        <p:spPr>
          <a:xfrm>
            <a:off x="0" y="1340768"/>
            <a:ext cx="9433048" cy="3539527"/>
          </a:xfrm>
        </p:spPr>
        <p:txBody>
          <a:bodyPr>
            <a:normAutofit/>
          </a:bodyPr>
          <a:lstStyle/>
          <a:p>
            <a:r>
              <a:rPr lang="en-US" dirty="0"/>
              <a:t>The chairman of “</a:t>
            </a:r>
            <a:r>
              <a:rPr lang="en-US" dirty="0" err="1"/>
              <a:t>Sadecki</a:t>
            </a:r>
            <a:r>
              <a:rPr lang="en-US" dirty="0"/>
              <a:t> </a:t>
            </a:r>
            <a:r>
              <a:rPr lang="en-US" dirty="0" err="1"/>
              <a:t>Bartnik</a:t>
            </a:r>
            <a:r>
              <a:rPr lang="en-US" dirty="0"/>
              <a:t>” </a:t>
            </a:r>
            <a:r>
              <a:rPr lang="en-US" dirty="0" err="1"/>
              <a:t>Janusz</a:t>
            </a:r>
            <a:r>
              <a:rPr lang="en-US" dirty="0"/>
              <a:t> </a:t>
            </a:r>
            <a:r>
              <a:rPr lang="en-US" dirty="0" err="1"/>
              <a:t>Kasztelewicz</a:t>
            </a:r>
            <a:r>
              <a:rPr lang="en-US" dirty="0"/>
              <a:t> was awarded with a medal of 25th anniversary of Agro businessman Contest. The award was given for outstanding business achievements.</a:t>
            </a:r>
          </a:p>
          <a:p>
            <a:endParaRPr lang="en-US" dirty="0"/>
          </a:p>
          <a:p>
            <a:r>
              <a:rPr lang="en-US" dirty="0"/>
              <a:t>This special event was an occasion to recall economic changes taking place in the Polish countryside and also in rural environment. </a:t>
            </a:r>
            <a:endParaRPr lang="pl-P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573016"/>
            <a:ext cx="4662200" cy="310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258201"/>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600" y="0"/>
            <a:ext cx="7315200" cy="1154097"/>
          </a:xfrm>
        </p:spPr>
        <p:txBody>
          <a:bodyPr/>
          <a:lstStyle/>
          <a:p>
            <a:r>
              <a:rPr lang="pl-PL" dirty="0" err="1" smtClean="0"/>
              <a:t>Polagra</a:t>
            </a:r>
            <a:r>
              <a:rPr lang="pl-PL" dirty="0" smtClean="0"/>
              <a:t> Food 2015</a:t>
            </a:r>
            <a:endParaRPr lang="pl-PL" dirty="0"/>
          </a:p>
        </p:txBody>
      </p:sp>
      <p:sp>
        <p:nvSpPr>
          <p:cNvPr id="3" name="Symbol zastępczy zawartości 2"/>
          <p:cNvSpPr>
            <a:spLocks noGrp="1"/>
          </p:cNvSpPr>
          <p:nvPr>
            <p:ph idx="1"/>
          </p:nvPr>
        </p:nvSpPr>
        <p:spPr>
          <a:xfrm>
            <a:off x="914400" y="1484785"/>
            <a:ext cx="7315200" cy="4824576"/>
          </a:xfrm>
        </p:spPr>
        <p:txBody>
          <a:bodyPr>
            <a:normAutofit/>
          </a:bodyPr>
          <a:lstStyle/>
          <a:p>
            <a:r>
              <a:rPr lang="pl-PL" dirty="0"/>
              <a:t>H</a:t>
            </a:r>
            <a:r>
              <a:rPr lang="en-US" dirty="0" err="1" smtClean="0"/>
              <a:t>oney</a:t>
            </a:r>
            <a:r>
              <a:rPr lang="en-US" dirty="0" smtClean="0"/>
              <a:t> </a:t>
            </a:r>
            <a:r>
              <a:rPr lang="pl-PL" dirty="0" smtClean="0"/>
              <a:t>from „Sądecki Bartnik’’</a:t>
            </a:r>
            <a:r>
              <a:rPr lang="en-US" dirty="0" smtClean="0"/>
              <a:t>received </a:t>
            </a:r>
            <a:r>
              <a:rPr lang="en-US" dirty="0"/>
              <a:t>PDZ symbol for the fifth time</a:t>
            </a:r>
            <a:r>
              <a:rPr lang="en-US" dirty="0" smtClean="0"/>
              <a:t>!</a:t>
            </a:r>
            <a:endParaRPr lang="en-US" dirty="0"/>
          </a:p>
          <a:p>
            <a:r>
              <a:rPr lang="en-US" dirty="0" err="1"/>
              <a:t>Sadecki</a:t>
            </a:r>
            <a:r>
              <a:rPr lang="en-US" dirty="0"/>
              <a:t> </a:t>
            </a:r>
            <a:r>
              <a:rPr lang="en-US" dirty="0" err="1"/>
              <a:t>Bartnik</a:t>
            </a:r>
            <a:r>
              <a:rPr lang="en-US" dirty="0"/>
              <a:t> honey was awarded with prestigious PDZ symbol during this year international trade fair for food in Poznan</a:t>
            </a:r>
            <a:r>
              <a:rPr lang="en-US" dirty="0" smtClean="0"/>
              <a:t>.</a:t>
            </a:r>
            <a:endParaRPr lang="pl-PL" dirty="0" smtClean="0"/>
          </a:p>
          <a:p>
            <a:r>
              <a:rPr lang="pl-PL" dirty="0" smtClean="0"/>
              <a:t>The </a:t>
            </a:r>
            <a:r>
              <a:rPr lang="pl-PL" dirty="0" err="1"/>
              <a:t>company</a:t>
            </a:r>
            <a:r>
              <a:rPr lang="pl-PL" dirty="0"/>
              <a:t>, </a:t>
            </a:r>
            <a:r>
              <a:rPr lang="pl-PL" dirty="0" err="1"/>
              <a:t>under</a:t>
            </a:r>
            <a:r>
              <a:rPr lang="pl-PL" dirty="0"/>
              <a:t> a </a:t>
            </a:r>
            <a:r>
              <a:rPr lang="pl-PL" dirty="0" err="1"/>
              <a:t>new</a:t>
            </a:r>
            <a:r>
              <a:rPr lang="pl-PL" dirty="0"/>
              <a:t> </a:t>
            </a:r>
            <a:r>
              <a:rPr lang="pl-PL" dirty="0" err="1"/>
              <a:t>name</a:t>
            </a:r>
            <a:r>
              <a:rPr lang="pl-PL" dirty="0"/>
              <a:t>: Gospodarstwo Pasieczne Sądecki Bartnik Sp. z </a:t>
            </a:r>
            <a:r>
              <a:rPr lang="pl-PL" dirty="0" err="1"/>
              <a:t>o.o</a:t>
            </a:r>
            <a:r>
              <a:rPr lang="pl-PL" dirty="0"/>
              <a:t> </a:t>
            </a:r>
            <a:r>
              <a:rPr lang="pl-PL" dirty="0" err="1"/>
              <a:t>received</a:t>
            </a:r>
            <a:r>
              <a:rPr lang="pl-PL" dirty="0"/>
              <a:t> </a:t>
            </a:r>
            <a:r>
              <a:rPr lang="pl-PL" dirty="0" err="1"/>
              <a:t>orders</a:t>
            </a:r>
            <a:r>
              <a:rPr lang="pl-PL" dirty="0"/>
              <a:t> for the </a:t>
            </a:r>
            <a:r>
              <a:rPr lang="pl-PL" dirty="0" err="1"/>
              <a:t>following</a:t>
            </a:r>
            <a:r>
              <a:rPr lang="pl-PL" dirty="0"/>
              <a:t> </a:t>
            </a:r>
            <a:r>
              <a:rPr lang="pl-PL" dirty="0" err="1"/>
              <a:t>honey</a:t>
            </a:r>
            <a:r>
              <a:rPr lang="pl-PL" dirty="0"/>
              <a:t> </a:t>
            </a:r>
            <a:r>
              <a:rPr lang="pl-PL" dirty="0" err="1"/>
              <a:t>varieties</a:t>
            </a:r>
            <a:r>
              <a:rPr lang="pl-PL" dirty="0" smtClean="0"/>
              <a:t>:</a:t>
            </a:r>
            <a:endParaRPr lang="pl-PL" dirty="0"/>
          </a:p>
          <a:p>
            <a:r>
              <a:rPr lang="pl-PL" dirty="0"/>
              <a:t>    </a:t>
            </a:r>
            <a:r>
              <a:rPr lang="pl-PL" dirty="0" err="1"/>
              <a:t>multiflower</a:t>
            </a:r>
            <a:r>
              <a:rPr lang="pl-PL" dirty="0"/>
              <a:t> </a:t>
            </a:r>
            <a:r>
              <a:rPr lang="pl-PL" dirty="0" err="1"/>
              <a:t>honey</a:t>
            </a:r>
            <a:endParaRPr lang="pl-PL" dirty="0"/>
          </a:p>
          <a:p>
            <a:r>
              <a:rPr lang="pl-PL" dirty="0"/>
              <a:t>    </a:t>
            </a:r>
            <a:r>
              <a:rPr lang="pl-PL" dirty="0" err="1"/>
              <a:t>buckwheat</a:t>
            </a:r>
            <a:r>
              <a:rPr lang="pl-PL" dirty="0"/>
              <a:t> </a:t>
            </a:r>
            <a:r>
              <a:rPr lang="pl-PL" dirty="0" err="1"/>
              <a:t>honey</a:t>
            </a:r>
            <a:endParaRPr lang="pl-PL" dirty="0"/>
          </a:p>
          <a:p>
            <a:r>
              <a:rPr lang="pl-PL" dirty="0"/>
              <a:t>    </a:t>
            </a:r>
            <a:r>
              <a:rPr lang="pl-PL" dirty="0" err="1"/>
              <a:t>acacia</a:t>
            </a:r>
            <a:r>
              <a:rPr lang="pl-PL" dirty="0"/>
              <a:t> </a:t>
            </a:r>
            <a:r>
              <a:rPr lang="pl-PL" dirty="0" err="1"/>
              <a:t>honey</a:t>
            </a:r>
            <a:endParaRPr lang="pl-PL" dirty="0"/>
          </a:p>
          <a:p>
            <a:r>
              <a:rPr lang="pl-PL" dirty="0"/>
              <a:t>    </a:t>
            </a:r>
            <a:r>
              <a:rPr lang="pl-PL" dirty="0" err="1"/>
              <a:t>lime-blossom</a:t>
            </a:r>
            <a:r>
              <a:rPr lang="pl-PL" dirty="0"/>
              <a:t> </a:t>
            </a:r>
            <a:r>
              <a:rPr lang="pl-PL" dirty="0" err="1"/>
              <a:t>honey</a:t>
            </a:r>
            <a:endParaRPr lang="pl-P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789962"/>
            <a:ext cx="3804236" cy="252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466647"/>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116632"/>
            <a:ext cx="7315200" cy="1154097"/>
          </a:xfrm>
        </p:spPr>
        <p:txBody>
          <a:bodyPr/>
          <a:lstStyle/>
          <a:p>
            <a:r>
              <a:rPr lang="pl-PL" dirty="0" smtClean="0"/>
              <a:t>Consumer </a:t>
            </a:r>
            <a:r>
              <a:rPr lang="pl-PL" dirty="0" err="1" smtClean="0"/>
              <a:t>Quality</a:t>
            </a:r>
            <a:r>
              <a:rPr lang="pl-PL" dirty="0" smtClean="0"/>
              <a:t> Leader 2014</a:t>
            </a:r>
            <a:endParaRPr lang="pl-PL" dirty="0"/>
          </a:p>
        </p:txBody>
      </p:sp>
      <p:sp>
        <p:nvSpPr>
          <p:cNvPr id="3" name="Symbol zastępczy zawartości 2"/>
          <p:cNvSpPr>
            <a:spLocks noGrp="1"/>
          </p:cNvSpPr>
          <p:nvPr>
            <p:ph idx="1"/>
          </p:nvPr>
        </p:nvSpPr>
        <p:spPr>
          <a:xfrm>
            <a:off x="914400" y="1484785"/>
            <a:ext cx="7315200" cy="4824576"/>
          </a:xfrm>
        </p:spPr>
        <p:txBody>
          <a:bodyPr/>
          <a:lstStyle/>
          <a:p>
            <a:r>
              <a:rPr lang="en-US" dirty="0"/>
              <a:t>In this </a:t>
            </a:r>
            <a:r>
              <a:rPr lang="en-US" dirty="0" smtClean="0"/>
              <a:t>edition </a:t>
            </a:r>
            <a:r>
              <a:rPr lang="en-US" dirty="0"/>
              <a:t>of the program Sadecki </a:t>
            </a:r>
            <a:r>
              <a:rPr lang="en-US" dirty="0" err="1"/>
              <a:t>Bartnik</a:t>
            </a:r>
            <a:r>
              <a:rPr lang="en-US" dirty="0"/>
              <a:t> received the “Gold Emblem” in the category: “Honey</a:t>
            </a:r>
            <a:r>
              <a:rPr lang="en-US" dirty="0" smtClean="0"/>
              <a:t>”</a:t>
            </a:r>
            <a:r>
              <a:rPr lang="pl-PL" dirty="0" smtClean="0"/>
              <a:t>.</a:t>
            </a:r>
            <a:endParaRPr lang="pl-P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564904"/>
            <a:ext cx="2664296" cy="355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2780929"/>
            <a:ext cx="3845003" cy="2883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876079"/>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5004048" y="4725144"/>
            <a:ext cx="6235080" cy="3035471"/>
          </a:xfrm>
        </p:spPr>
        <p:txBody>
          <a:bodyPr>
            <a:normAutofit/>
          </a:bodyPr>
          <a:lstStyle/>
          <a:p>
            <a:pPr marL="45720" indent="0">
              <a:buNone/>
            </a:pPr>
            <a:r>
              <a:rPr lang="pl-PL" sz="2400" b="1" dirty="0" err="1" smtClean="0"/>
              <a:t>Prepared</a:t>
            </a:r>
            <a:r>
              <a:rPr lang="pl-PL" sz="2400" b="1" dirty="0" smtClean="0"/>
              <a:t> by:</a:t>
            </a:r>
          </a:p>
          <a:p>
            <a:pPr marL="45720" indent="0">
              <a:buNone/>
            </a:pPr>
            <a:r>
              <a:rPr lang="pl-PL" sz="2400" b="1" dirty="0" smtClean="0"/>
              <a:t>Kacper Fik</a:t>
            </a:r>
            <a:endParaRPr lang="pl-PL" sz="2400" b="1" dirty="0"/>
          </a:p>
        </p:txBody>
      </p:sp>
    </p:spTree>
    <p:extLst>
      <p:ext uri="{BB962C8B-B14F-4D97-AF65-F5344CB8AC3E}">
        <p14:creationId xmlns:p14="http://schemas.microsoft.com/office/powerpoint/2010/main" val="1996575819"/>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116632"/>
            <a:ext cx="7315200" cy="1154097"/>
          </a:xfrm>
        </p:spPr>
        <p:txBody>
          <a:bodyPr/>
          <a:lstStyle/>
          <a:p>
            <a:pPr algn="ctr"/>
            <a:r>
              <a:rPr lang="pl-PL" dirty="0" smtClean="0"/>
              <a:t>The </a:t>
            </a:r>
            <a:r>
              <a:rPr lang="pl-PL" dirty="0" err="1" smtClean="0"/>
              <a:t>beginnings</a:t>
            </a:r>
            <a:r>
              <a:rPr lang="pl-PL" dirty="0" smtClean="0"/>
              <a:t> of </a:t>
            </a:r>
            <a:r>
              <a:rPr lang="pl-PL" dirty="0" err="1" smtClean="0"/>
              <a:t>Bartniks</a:t>
            </a:r>
            <a:endParaRPr lang="pl-PL" dirty="0"/>
          </a:p>
        </p:txBody>
      </p:sp>
      <p:sp>
        <p:nvSpPr>
          <p:cNvPr id="3" name="Symbol zastępczy zawartości 2"/>
          <p:cNvSpPr>
            <a:spLocks noGrp="1"/>
          </p:cNvSpPr>
          <p:nvPr>
            <p:ph idx="1"/>
          </p:nvPr>
        </p:nvSpPr>
        <p:spPr>
          <a:xfrm>
            <a:off x="914400" y="1628801"/>
            <a:ext cx="7315200" cy="4680560"/>
          </a:xfrm>
        </p:spPr>
        <p:txBody>
          <a:bodyPr/>
          <a:lstStyle/>
          <a:p>
            <a:pPr algn="just"/>
            <a:r>
              <a:rPr lang="en-US" dirty="0" err="1"/>
              <a:t>Sadecki</a:t>
            </a:r>
            <a:r>
              <a:rPr lang="en-US" dirty="0"/>
              <a:t> </a:t>
            </a:r>
            <a:r>
              <a:rPr lang="en-US" dirty="0" err="1"/>
              <a:t>Bartnik</a:t>
            </a:r>
            <a:r>
              <a:rPr lang="en-US" dirty="0"/>
              <a:t>', which is the fulfillment of passion and life career of Anna and </a:t>
            </a:r>
            <a:r>
              <a:rPr lang="en-US" dirty="0" err="1"/>
              <a:t>Janusz</a:t>
            </a:r>
            <a:r>
              <a:rPr lang="en-US" dirty="0"/>
              <a:t> </a:t>
            </a:r>
            <a:r>
              <a:rPr lang="en-US" dirty="0" err="1"/>
              <a:t>Kasztelewicz</a:t>
            </a:r>
            <a:r>
              <a:rPr lang="en-US" dirty="0"/>
              <a:t>, was established in 1973 in </a:t>
            </a:r>
            <a:r>
              <a:rPr lang="en-US" dirty="0" err="1" smtClean="0"/>
              <a:t>Stroze</a:t>
            </a:r>
            <a:r>
              <a:rPr lang="pl-PL" dirty="0" smtClean="0"/>
              <a:t>. </a:t>
            </a:r>
            <a:r>
              <a:rPr lang="en-US" dirty="0"/>
              <a:t>After a few initial years of gathering vital experience and hard work, since 1989 '</a:t>
            </a:r>
            <a:r>
              <a:rPr lang="en-US" dirty="0" err="1"/>
              <a:t>Bartnik</a:t>
            </a:r>
            <a:r>
              <a:rPr lang="en-US" dirty="0"/>
              <a:t>' started to develop dynamically and became a company appreciated not only in Poland but also in Europe and many other countries in the world. Today, its apiaries comprise of over 1500 bee families from which a wide variety of honey products is produced.</a:t>
            </a:r>
            <a:endParaRPr lang="pl-P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509120"/>
            <a:ext cx="2958854" cy="221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6454582"/>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7603232" cy="1154097"/>
          </a:xfrm>
        </p:spPr>
        <p:txBody>
          <a:bodyPr>
            <a:normAutofit fontScale="90000"/>
          </a:bodyPr>
          <a:lstStyle/>
          <a:p>
            <a:r>
              <a:rPr lang="pl-PL" dirty="0" err="1" smtClean="0"/>
              <a:t>History</a:t>
            </a:r>
            <a:r>
              <a:rPr lang="pl-PL" dirty="0" smtClean="0"/>
              <a:t> of the </a:t>
            </a:r>
            <a:r>
              <a:rPr lang="pl-PL" dirty="0" err="1" smtClean="0"/>
              <a:t>name</a:t>
            </a:r>
            <a:r>
              <a:rPr lang="pl-PL" dirty="0" smtClean="0"/>
              <a:t> of the </a:t>
            </a:r>
            <a:r>
              <a:rPr lang="pl-PL" dirty="0" err="1" smtClean="0"/>
              <a:t>company</a:t>
            </a:r>
            <a:endParaRPr lang="pl-PL" dirty="0"/>
          </a:p>
        </p:txBody>
      </p:sp>
      <p:sp>
        <p:nvSpPr>
          <p:cNvPr id="3" name="Symbol zastępczy zawartości 2"/>
          <p:cNvSpPr>
            <a:spLocks noGrp="1"/>
          </p:cNvSpPr>
          <p:nvPr>
            <p:ph idx="1"/>
          </p:nvPr>
        </p:nvSpPr>
        <p:spPr>
          <a:xfrm>
            <a:off x="107504" y="1484785"/>
            <a:ext cx="6120680" cy="4824576"/>
          </a:xfrm>
        </p:spPr>
        <p:txBody>
          <a:bodyPr/>
          <a:lstStyle/>
          <a:p>
            <a:pPr algn="just"/>
            <a:r>
              <a:rPr lang="en-US" dirty="0"/>
              <a:t>'</a:t>
            </a:r>
            <a:r>
              <a:rPr lang="en-US" dirty="0" err="1"/>
              <a:t>Sadecki</a:t>
            </a:r>
            <a:r>
              <a:rPr lang="en-US" dirty="0"/>
              <a:t> </a:t>
            </a:r>
            <a:r>
              <a:rPr lang="en-US" dirty="0" err="1"/>
              <a:t>Bartnik</a:t>
            </a:r>
            <a:r>
              <a:rPr lang="en-US" dirty="0"/>
              <a:t>' stands for its logo that symbolizes the long-lasting tradition of a peaceful coexistence of human with and in nature. Anna </a:t>
            </a:r>
            <a:r>
              <a:rPr lang="pl-PL" dirty="0" smtClean="0"/>
              <a:t>and</a:t>
            </a:r>
            <a:r>
              <a:rPr lang="en-US" dirty="0" smtClean="0"/>
              <a:t> </a:t>
            </a:r>
            <a:r>
              <a:rPr lang="en-US" dirty="0" err="1"/>
              <a:t>Janusz</a:t>
            </a:r>
            <a:r>
              <a:rPr lang="en-US" dirty="0"/>
              <a:t> </a:t>
            </a:r>
            <a:r>
              <a:rPr lang="en-US" dirty="0" err="1"/>
              <a:t>Kasztelewicz</a:t>
            </a:r>
            <a:r>
              <a:rPr lang="en-US" dirty="0"/>
              <a:t>, following the example of the ancient forest beekeepers, cherish their work that gives them so much satisfaction and devote themselves to it with exemplary diligence, honesty and respect for the world of bees. In the end, there is much truth in the saying that beekeepers are people of good hearts who derive their peaceful attitude from communing with the most noble kind of insects.</a:t>
            </a:r>
            <a:endParaRPr lang="pl-P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8545" y="1340768"/>
            <a:ext cx="281049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3933056"/>
            <a:ext cx="1822469" cy="2272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879289"/>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7584" y="116633"/>
            <a:ext cx="7315200" cy="1008112"/>
          </a:xfrm>
        </p:spPr>
        <p:txBody>
          <a:bodyPr/>
          <a:lstStyle/>
          <a:p>
            <a:r>
              <a:rPr lang="pl-PL" dirty="0" smtClean="0"/>
              <a:t>The </a:t>
            </a:r>
            <a:r>
              <a:rPr lang="pl-PL" dirty="0" err="1" smtClean="0"/>
              <a:t>philosophy</a:t>
            </a:r>
            <a:r>
              <a:rPr lang="pl-PL" dirty="0" smtClean="0"/>
              <a:t> of the </a:t>
            </a:r>
            <a:r>
              <a:rPr lang="pl-PL" dirty="0" err="1" smtClean="0"/>
              <a:t>company</a:t>
            </a:r>
            <a:endParaRPr lang="pl-PL" dirty="0"/>
          </a:p>
        </p:txBody>
      </p:sp>
      <p:sp>
        <p:nvSpPr>
          <p:cNvPr id="3" name="Symbol zastępczy zawartości 2"/>
          <p:cNvSpPr>
            <a:spLocks noGrp="1"/>
          </p:cNvSpPr>
          <p:nvPr>
            <p:ph idx="1"/>
          </p:nvPr>
        </p:nvSpPr>
        <p:spPr>
          <a:xfrm>
            <a:off x="395536" y="1340768"/>
            <a:ext cx="7315200" cy="4752568"/>
          </a:xfrm>
        </p:spPr>
        <p:txBody>
          <a:bodyPr/>
          <a:lstStyle/>
          <a:p>
            <a:pPr algn="just"/>
            <a:r>
              <a:rPr lang="en-US" dirty="0"/>
              <a:t>When it comes to the logo of '</a:t>
            </a:r>
            <a:r>
              <a:rPr lang="en-US" dirty="0" err="1"/>
              <a:t>Sadecki</a:t>
            </a:r>
            <a:r>
              <a:rPr lang="en-US" dirty="0"/>
              <a:t> </a:t>
            </a:r>
            <a:r>
              <a:rPr lang="en-US" dirty="0" err="1"/>
              <a:t>Bartnik</a:t>
            </a:r>
            <a:r>
              <a:rPr lang="en-US" dirty="0"/>
              <a:t>' it is a perfect representation of the company's philosophy. Bee, being the symbol of diligence, cleanliness, dedication and attachment, illustrates what is the most important for the </a:t>
            </a:r>
            <a:r>
              <a:rPr lang="en-US" dirty="0" err="1"/>
              <a:t>Bartnik</a:t>
            </a:r>
            <a:r>
              <a:rPr lang="en-US" dirty="0"/>
              <a:t> family. The individual needs of the clients are always put first making the most of the healthful properties of honey and its derivatives.</a:t>
            </a:r>
            <a:endParaRPr lang="pl-P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606" y="3600450"/>
            <a:ext cx="76200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10419"/>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1052736"/>
            <a:ext cx="8028384" cy="792088"/>
          </a:xfrm>
        </p:spPr>
        <p:txBody>
          <a:bodyPr>
            <a:normAutofit fontScale="90000"/>
          </a:bodyPr>
          <a:lstStyle/>
          <a:p>
            <a:r>
              <a:rPr lang="pl-PL" dirty="0"/>
              <a:t>IN SHORT, „SĄDECKI BARTNIK”:</a:t>
            </a:r>
            <a:br>
              <a:rPr lang="pl-PL" dirty="0"/>
            </a:br>
            <a:endParaRPr lang="pl-PL" dirty="0"/>
          </a:p>
        </p:txBody>
      </p:sp>
      <p:sp>
        <p:nvSpPr>
          <p:cNvPr id="3" name="Symbol zastępczy zawartości 2"/>
          <p:cNvSpPr>
            <a:spLocks noGrp="1"/>
          </p:cNvSpPr>
          <p:nvPr>
            <p:ph idx="1"/>
          </p:nvPr>
        </p:nvSpPr>
        <p:spPr>
          <a:xfrm>
            <a:off x="107504" y="1484784"/>
            <a:ext cx="8568952" cy="4968552"/>
          </a:xfrm>
        </p:spPr>
        <p:txBody>
          <a:bodyPr/>
          <a:lstStyle/>
          <a:p>
            <a:endParaRPr lang="en-US" dirty="0"/>
          </a:p>
          <a:p>
            <a:pPr algn="just"/>
            <a:r>
              <a:rPr lang="en-US" dirty="0"/>
              <a:t>    </a:t>
            </a:r>
            <a:r>
              <a:rPr lang="en-US" dirty="0" smtClean="0"/>
              <a:t>know </a:t>
            </a:r>
            <a:r>
              <a:rPr lang="en-US" dirty="0"/>
              <a:t>the expectations of </a:t>
            </a:r>
            <a:r>
              <a:rPr lang="en-US" dirty="0" smtClean="0"/>
              <a:t>clients </a:t>
            </a:r>
            <a:r>
              <a:rPr lang="en-US" dirty="0"/>
              <a:t>and they are the basis for </a:t>
            </a:r>
            <a:r>
              <a:rPr lang="en-US" dirty="0" smtClean="0"/>
              <a:t>actions</a:t>
            </a:r>
            <a:endParaRPr lang="en-US" dirty="0"/>
          </a:p>
          <a:p>
            <a:pPr algn="just"/>
            <a:r>
              <a:rPr lang="en-US" dirty="0"/>
              <a:t>    closely monitor the market and the environment and </a:t>
            </a:r>
            <a:r>
              <a:rPr lang="pl-PL" dirty="0" smtClean="0"/>
              <a:t>„Sądecki Bartnik”       </a:t>
            </a:r>
            <a:r>
              <a:rPr lang="en-US" dirty="0" smtClean="0"/>
              <a:t>act </a:t>
            </a:r>
            <a:r>
              <a:rPr lang="en-US" dirty="0"/>
              <a:t>upon </a:t>
            </a:r>
            <a:r>
              <a:rPr lang="pl-PL" dirty="0" err="1" smtClean="0"/>
              <a:t>their</a:t>
            </a:r>
            <a:r>
              <a:rPr lang="pl-PL" dirty="0" smtClean="0"/>
              <a:t> </a:t>
            </a:r>
            <a:r>
              <a:rPr lang="en-US" dirty="0" smtClean="0"/>
              <a:t>observations</a:t>
            </a:r>
            <a:endParaRPr lang="en-US" dirty="0"/>
          </a:p>
          <a:p>
            <a:pPr algn="just"/>
            <a:r>
              <a:rPr lang="en-US" dirty="0"/>
              <a:t>    </a:t>
            </a:r>
            <a:r>
              <a:rPr lang="en-US" dirty="0" smtClean="0"/>
              <a:t>adjust</a:t>
            </a:r>
            <a:r>
              <a:rPr lang="pl-PL" dirty="0" smtClean="0"/>
              <a:t> </a:t>
            </a:r>
            <a:r>
              <a:rPr lang="pl-PL" dirty="0" err="1" smtClean="0"/>
              <a:t>their</a:t>
            </a:r>
            <a:r>
              <a:rPr lang="en-US" dirty="0" smtClean="0"/>
              <a:t> processes </a:t>
            </a:r>
            <a:r>
              <a:rPr lang="en-US" dirty="0"/>
              <a:t>to the demand of the market</a:t>
            </a:r>
          </a:p>
          <a:p>
            <a:pPr algn="just"/>
            <a:r>
              <a:rPr lang="en-US" dirty="0"/>
              <a:t>    aspire to achieve the highest quality in every area of </a:t>
            </a:r>
            <a:r>
              <a:rPr lang="pl-PL" dirty="0" err="1" smtClean="0"/>
              <a:t>their</a:t>
            </a:r>
            <a:r>
              <a:rPr lang="pl-PL" dirty="0" smtClean="0"/>
              <a:t> </a:t>
            </a:r>
            <a:r>
              <a:rPr lang="en-US" dirty="0" smtClean="0"/>
              <a:t>activity</a:t>
            </a:r>
            <a:endParaRPr lang="en-US" dirty="0"/>
          </a:p>
          <a:p>
            <a:pPr algn="just"/>
            <a:r>
              <a:rPr lang="en-US" dirty="0"/>
              <a:t>    concentrate on </a:t>
            </a:r>
            <a:r>
              <a:rPr lang="pl-PL" dirty="0" err="1" smtClean="0"/>
              <a:t>their</a:t>
            </a:r>
            <a:r>
              <a:rPr lang="pl-PL" dirty="0" smtClean="0"/>
              <a:t> </a:t>
            </a:r>
            <a:r>
              <a:rPr lang="en-US" dirty="0" smtClean="0"/>
              <a:t>strengths </a:t>
            </a:r>
            <a:r>
              <a:rPr lang="en-US" dirty="0"/>
              <a:t>and </a:t>
            </a:r>
            <a:r>
              <a:rPr lang="pl-PL" dirty="0" err="1" smtClean="0"/>
              <a:t>they</a:t>
            </a:r>
            <a:r>
              <a:rPr lang="en-US" dirty="0" smtClean="0"/>
              <a:t> </a:t>
            </a:r>
            <a:r>
              <a:rPr lang="en-US" dirty="0"/>
              <a:t>make good use of our resources</a:t>
            </a:r>
          </a:p>
          <a:p>
            <a:pPr algn="just"/>
            <a:r>
              <a:rPr lang="en-US" dirty="0"/>
              <a:t>    find the source of </a:t>
            </a:r>
            <a:r>
              <a:rPr lang="pl-PL" dirty="0" err="1" smtClean="0"/>
              <a:t>their</a:t>
            </a:r>
            <a:r>
              <a:rPr lang="en-US" dirty="0" smtClean="0"/>
              <a:t> </a:t>
            </a:r>
            <a:r>
              <a:rPr lang="en-US" dirty="0"/>
              <a:t>success in the positive feedback of </a:t>
            </a:r>
            <a:r>
              <a:rPr lang="pl-PL" dirty="0" err="1" smtClean="0"/>
              <a:t>their</a:t>
            </a:r>
            <a:r>
              <a:rPr lang="pl-PL" dirty="0" smtClean="0"/>
              <a:t> </a:t>
            </a:r>
            <a:r>
              <a:rPr lang="en-US" dirty="0" smtClean="0"/>
              <a:t>clients</a:t>
            </a:r>
            <a:endParaRPr lang="en-US" dirty="0"/>
          </a:p>
          <a:p>
            <a:pPr algn="just"/>
            <a:r>
              <a:rPr lang="en-US" dirty="0"/>
              <a:t>    base </a:t>
            </a:r>
            <a:r>
              <a:rPr lang="pl-PL" dirty="0" err="1" smtClean="0"/>
              <a:t>their</a:t>
            </a:r>
            <a:r>
              <a:rPr lang="pl-PL" dirty="0" smtClean="0"/>
              <a:t> </a:t>
            </a:r>
            <a:r>
              <a:rPr lang="en-US" dirty="0" smtClean="0"/>
              <a:t>success </a:t>
            </a:r>
            <a:r>
              <a:rPr lang="en-US" dirty="0"/>
              <a:t>on the competence of </a:t>
            </a:r>
            <a:r>
              <a:rPr lang="pl-PL" dirty="0" err="1" smtClean="0"/>
              <a:t>their</a:t>
            </a:r>
            <a:r>
              <a:rPr lang="en-US" dirty="0" smtClean="0"/>
              <a:t> </a:t>
            </a:r>
            <a:r>
              <a:rPr lang="en-US" dirty="0"/>
              <a:t>staff </a:t>
            </a:r>
          </a:p>
          <a:p>
            <a:pPr algn="just"/>
            <a:endParaRPr lang="en-US" dirty="0"/>
          </a:p>
          <a:p>
            <a:pPr algn="just"/>
            <a:endParaRPr lang="pl-PL" dirty="0"/>
          </a:p>
        </p:txBody>
      </p:sp>
    </p:spTree>
    <p:extLst>
      <p:ext uri="{BB962C8B-B14F-4D97-AF65-F5344CB8AC3E}">
        <p14:creationId xmlns:p14="http://schemas.microsoft.com/office/powerpoint/2010/main" val="1632574522"/>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27709"/>
            <a:ext cx="7963272" cy="809003"/>
          </a:xfrm>
        </p:spPr>
        <p:txBody>
          <a:bodyPr/>
          <a:lstStyle/>
          <a:p>
            <a:pPr algn="ctr"/>
            <a:r>
              <a:rPr lang="pl-PL" dirty="0" err="1" smtClean="0"/>
              <a:t>Certificates</a:t>
            </a:r>
            <a:endParaRPr lang="pl-PL" dirty="0"/>
          </a:p>
        </p:txBody>
      </p:sp>
      <p:sp>
        <p:nvSpPr>
          <p:cNvPr id="3" name="Symbol zastępczy zawartości 2"/>
          <p:cNvSpPr>
            <a:spLocks noGrp="1"/>
          </p:cNvSpPr>
          <p:nvPr>
            <p:ph idx="1"/>
          </p:nvPr>
        </p:nvSpPr>
        <p:spPr>
          <a:xfrm>
            <a:off x="251520" y="1196752"/>
            <a:ext cx="7315200" cy="4824576"/>
          </a:xfrm>
        </p:spPr>
        <p:txBody>
          <a:bodyPr/>
          <a:lstStyle/>
          <a:p>
            <a:pPr algn="just"/>
            <a:r>
              <a:rPr lang="en-US" dirty="0"/>
              <a:t>Diligence, where products are concerned, and constant struggle for the highest quality of the offered products resulted in implementation and certification in 2002 the quality management system ISO 9001 and 14001, as well as the HACCP system.</a:t>
            </a:r>
          </a:p>
          <a:p>
            <a:pPr algn="just"/>
            <a:endParaRPr lang="en-US" dirty="0"/>
          </a:p>
          <a:p>
            <a:pPr algn="just"/>
            <a:r>
              <a:rPr lang="en-US" dirty="0" smtClean="0"/>
              <a:t>Class </a:t>
            </a:r>
            <a:r>
              <a:rPr lang="en-US" dirty="0"/>
              <a:t>A Certificate. This certificate is the guarantee for </a:t>
            </a:r>
            <a:r>
              <a:rPr lang="en-US" dirty="0" smtClean="0"/>
              <a:t> </a:t>
            </a:r>
            <a:r>
              <a:rPr lang="en-US" dirty="0"/>
              <a:t>clients that '</a:t>
            </a:r>
            <a:r>
              <a:rPr lang="en-US" dirty="0" err="1"/>
              <a:t>Bartnik</a:t>
            </a:r>
            <a:r>
              <a:rPr lang="en-US" dirty="0"/>
              <a:t> Sadecki' fulfills all the requirements necessary to meet the quality and health safety standards.</a:t>
            </a:r>
            <a:endParaRPr lang="pl-P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6642" y="1400175"/>
            <a:ext cx="15240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0993" y="3645024"/>
            <a:ext cx="15240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5157192"/>
            <a:ext cx="1114235" cy="148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5157191"/>
            <a:ext cx="1114236" cy="1483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5157192"/>
            <a:ext cx="1114236" cy="1483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5157192"/>
            <a:ext cx="1114237" cy="1483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5157193"/>
            <a:ext cx="1114235" cy="148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57043"/>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260648"/>
            <a:ext cx="7963272" cy="2808312"/>
          </a:xfrm>
        </p:spPr>
        <p:txBody>
          <a:bodyPr>
            <a:noAutofit/>
          </a:bodyPr>
          <a:lstStyle/>
          <a:p>
            <a:pPr algn="ctr"/>
            <a:r>
              <a:rPr lang="pl-PL" sz="5400" dirty="0" smtClean="0"/>
              <a:t>EVENTS </a:t>
            </a:r>
            <a:br>
              <a:rPr lang="pl-PL" sz="5400" dirty="0" smtClean="0"/>
            </a:br>
            <a:r>
              <a:rPr lang="pl-PL" sz="5400" dirty="0" smtClean="0"/>
              <a:t>IN </a:t>
            </a:r>
            <a:br>
              <a:rPr lang="pl-PL" sz="5400" dirty="0" smtClean="0"/>
            </a:br>
            <a:r>
              <a:rPr lang="pl-PL" sz="5400" dirty="0" smtClean="0"/>
              <a:t>„SĄDECKI BARTNIK”</a:t>
            </a:r>
            <a:endParaRPr lang="pl-PL" sz="5400" dirty="0"/>
          </a:p>
        </p:txBody>
      </p:sp>
      <p:sp>
        <p:nvSpPr>
          <p:cNvPr id="3" name="Symbol zastępczy zawartości 2"/>
          <p:cNvSpPr>
            <a:spLocks noGrp="1"/>
          </p:cNvSpPr>
          <p:nvPr>
            <p:ph idx="1"/>
          </p:nvPr>
        </p:nvSpPr>
        <p:spPr>
          <a:xfrm>
            <a:off x="914399" y="3212976"/>
            <a:ext cx="5779765" cy="3096384"/>
          </a:xfrm>
        </p:spPr>
        <p:txBody>
          <a:bodyPr/>
          <a:lstStyle/>
          <a:p>
            <a:endParaRPr lang="pl-P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079529"/>
            <a:ext cx="35242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59" y="3121209"/>
            <a:ext cx="3537570" cy="265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256408"/>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459432"/>
            <a:ext cx="7315200" cy="1224136"/>
          </a:xfrm>
        </p:spPr>
        <p:txBody>
          <a:bodyPr>
            <a:normAutofit/>
          </a:bodyPr>
          <a:lstStyle/>
          <a:p>
            <a:r>
              <a:rPr lang="pl-PL" dirty="0" err="1" smtClean="0"/>
              <a:t>Feast</a:t>
            </a:r>
            <a:r>
              <a:rPr lang="pl-PL" dirty="0" smtClean="0"/>
              <a:t> </a:t>
            </a:r>
            <a:r>
              <a:rPr lang="pl-PL" dirty="0" err="1" smtClean="0"/>
              <a:t>at</a:t>
            </a:r>
            <a:r>
              <a:rPr lang="pl-PL" dirty="0" smtClean="0"/>
              <a:t> Bartnik</a:t>
            </a:r>
            <a:endParaRPr lang="pl-PL" baseline="30000" dirty="0"/>
          </a:p>
        </p:txBody>
      </p:sp>
      <p:sp>
        <p:nvSpPr>
          <p:cNvPr id="3" name="Symbol zastępczy zawartości 2"/>
          <p:cNvSpPr>
            <a:spLocks noGrp="1"/>
          </p:cNvSpPr>
          <p:nvPr>
            <p:ph idx="1"/>
          </p:nvPr>
        </p:nvSpPr>
        <p:spPr>
          <a:xfrm>
            <a:off x="-34690" y="879085"/>
            <a:ext cx="6536788" cy="4536504"/>
          </a:xfrm>
        </p:spPr>
        <p:txBody>
          <a:bodyPr>
            <a:noAutofit/>
          </a:bodyPr>
          <a:lstStyle/>
          <a:p>
            <a:pPr algn="just"/>
            <a:r>
              <a:rPr lang="en-US" dirty="0"/>
              <a:t>The first weekend of July is traditionally the time of meetings, games, attractions and good fun at </a:t>
            </a:r>
            <a:r>
              <a:rPr lang="en-US" dirty="0" err="1"/>
              <a:t>Sadecki</a:t>
            </a:r>
            <a:r>
              <a:rPr lang="en-US" dirty="0"/>
              <a:t> </a:t>
            </a:r>
            <a:r>
              <a:rPr lang="en-US" dirty="0" err="1"/>
              <a:t>Bartnik</a:t>
            </a:r>
            <a:r>
              <a:rPr lang="en-US" dirty="0"/>
              <a:t> beekeeping farm.</a:t>
            </a:r>
          </a:p>
          <a:p>
            <a:pPr algn="just"/>
            <a:endParaRPr lang="en-US" dirty="0"/>
          </a:p>
          <a:p>
            <a:pPr algn="just"/>
            <a:r>
              <a:rPr lang="en-US" dirty="0"/>
              <a:t>Beekeepers </a:t>
            </a:r>
            <a:r>
              <a:rPr lang="pl-PL" dirty="0" err="1" smtClean="0"/>
              <a:t>have</a:t>
            </a:r>
            <a:r>
              <a:rPr lang="en-US" dirty="0" smtClean="0"/>
              <a:t> </a:t>
            </a:r>
            <a:r>
              <a:rPr lang="en-US" dirty="0"/>
              <a:t>the opportunity to participate in the conference titled: „Let's help bees – the bees will help us”. They not only </a:t>
            </a:r>
            <a:r>
              <a:rPr lang="en-US" dirty="0" smtClean="0"/>
              <a:t>h</a:t>
            </a:r>
            <a:r>
              <a:rPr lang="pl-PL" dirty="0" err="1" smtClean="0"/>
              <a:t>ave</a:t>
            </a:r>
            <a:r>
              <a:rPr lang="en-US" dirty="0" smtClean="0"/>
              <a:t> </a:t>
            </a:r>
            <a:r>
              <a:rPr lang="en-US" dirty="0"/>
              <a:t>the chance to get familiar with the latest apiarian information, health and therapeutic properties of honey but there </a:t>
            </a:r>
            <a:r>
              <a:rPr lang="pl-PL" dirty="0" err="1" smtClean="0"/>
              <a:t>is</a:t>
            </a:r>
            <a:r>
              <a:rPr lang="en-US" dirty="0" smtClean="0"/>
              <a:t> </a:t>
            </a:r>
            <a:r>
              <a:rPr lang="en-US" dirty="0"/>
              <a:t>also time for experience and views exchange and for shopping.</a:t>
            </a:r>
          </a:p>
          <a:p>
            <a:pPr algn="just"/>
            <a:endParaRPr lang="en-US" dirty="0"/>
          </a:p>
          <a:p>
            <a:pPr algn="just"/>
            <a:r>
              <a:rPr lang="en-US" dirty="0"/>
              <a:t>However, the feast </a:t>
            </a:r>
            <a:r>
              <a:rPr lang="pl-PL" dirty="0" err="1" smtClean="0"/>
              <a:t>usually</a:t>
            </a:r>
            <a:r>
              <a:rPr lang="pl-PL" dirty="0" smtClean="0"/>
              <a:t> </a:t>
            </a:r>
            <a:r>
              <a:rPr lang="en-US" dirty="0" smtClean="0"/>
              <a:t>gathers </a:t>
            </a:r>
            <a:r>
              <a:rPr lang="en-US" dirty="0"/>
              <a:t>not only beekeepers but also honey fans and great fun </a:t>
            </a:r>
            <a:r>
              <a:rPr lang="en-US" dirty="0" smtClean="0"/>
              <a:t>enthusiasts. </a:t>
            </a:r>
            <a:endParaRPr lang="pl-P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053" y="2440754"/>
            <a:ext cx="2670501" cy="1780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053" y="4550919"/>
            <a:ext cx="2600510" cy="1729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0444" y="461892"/>
            <a:ext cx="2613556" cy="173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085043"/>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116632"/>
            <a:ext cx="7618040" cy="1070012"/>
          </a:xfrm>
        </p:spPr>
        <p:txBody>
          <a:bodyPr>
            <a:normAutofit/>
          </a:bodyPr>
          <a:lstStyle/>
          <a:p>
            <a:r>
              <a:rPr lang="pl-PL" dirty="0" smtClean="0"/>
              <a:t>„Sądecki Bartnik” and </a:t>
            </a:r>
            <a:r>
              <a:rPr lang="pl-PL" dirty="0" err="1" smtClean="0"/>
              <a:t>medals</a:t>
            </a:r>
            <a:endParaRPr lang="pl-PL" dirty="0"/>
          </a:p>
        </p:txBody>
      </p:sp>
      <p:sp>
        <p:nvSpPr>
          <p:cNvPr id="3" name="Symbol zastępczy zawartości 2"/>
          <p:cNvSpPr>
            <a:spLocks noGrp="1"/>
          </p:cNvSpPr>
          <p:nvPr>
            <p:ph idx="1"/>
          </p:nvPr>
        </p:nvSpPr>
        <p:spPr>
          <a:xfrm>
            <a:off x="611560" y="1556791"/>
            <a:ext cx="7618040" cy="4752569"/>
          </a:xfrm>
        </p:spPr>
        <p:txBody>
          <a:bodyPr/>
          <a:lstStyle/>
          <a:p>
            <a:pPr algn="just"/>
            <a:r>
              <a:rPr lang="pl-PL" dirty="0" smtClean="0"/>
              <a:t>In </a:t>
            </a:r>
            <a:r>
              <a:rPr lang="en-US" dirty="0" smtClean="0"/>
              <a:t>Kiev</a:t>
            </a:r>
            <a:r>
              <a:rPr lang="pl-PL" dirty="0" smtClean="0"/>
              <a:t> 2013 </a:t>
            </a:r>
            <a:r>
              <a:rPr lang="en-US" dirty="0" smtClean="0"/>
              <a:t> </a:t>
            </a:r>
            <a:r>
              <a:rPr lang="pl-PL" dirty="0" smtClean="0"/>
              <a:t>„Sądecki Bartnik’ </a:t>
            </a:r>
            <a:r>
              <a:rPr lang="pl-PL" dirty="0" err="1" smtClean="0"/>
              <a:t>got</a:t>
            </a:r>
            <a:r>
              <a:rPr lang="pl-PL" dirty="0" smtClean="0"/>
              <a:t> </a:t>
            </a:r>
            <a:r>
              <a:rPr lang="en-US" dirty="0" smtClean="0"/>
              <a:t>bronze </a:t>
            </a:r>
            <a:r>
              <a:rPr lang="en-US" dirty="0"/>
              <a:t>medals of "</a:t>
            </a:r>
            <a:r>
              <a:rPr lang="en-US" dirty="0" err="1"/>
              <a:t>ApiExpo</a:t>
            </a:r>
            <a:r>
              <a:rPr lang="en-US" dirty="0"/>
              <a:t>". These prestigious awards were granted </a:t>
            </a:r>
            <a:r>
              <a:rPr lang="en-US" dirty="0" smtClean="0"/>
              <a:t>for </a:t>
            </a:r>
            <a:r>
              <a:rPr lang="en-US" dirty="0"/>
              <a:t>the publication by Heinrich </a:t>
            </a:r>
            <a:r>
              <a:rPr lang="en-US" dirty="0" err="1"/>
              <a:t>Gritsch</a:t>
            </a:r>
            <a:r>
              <a:rPr lang="en-US" dirty="0"/>
              <a:t> "No Fear of bees" and for </a:t>
            </a:r>
            <a:r>
              <a:rPr lang="pl-PL" dirty="0" smtClean="0"/>
              <a:t>the</a:t>
            </a:r>
            <a:r>
              <a:rPr lang="en-US" dirty="0" smtClean="0"/>
              <a:t> </a:t>
            </a:r>
            <a:r>
              <a:rPr lang="en-US" dirty="0"/>
              <a:t>company's exposition stall. </a:t>
            </a:r>
            <a:endParaRPr lang="pl-P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082132"/>
            <a:ext cx="2502265" cy="1876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704704"/>
            <a:ext cx="2304256"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9326" y="2738150"/>
            <a:ext cx="2289043" cy="1716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128" y="4866168"/>
            <a:ext cx="2105000" cy="157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3316" y="4958831"/>
            <a:ext cx="2385053" cy="1788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8785" y="5318871"/>
            <a:ext cx="1905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266251"/>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ktywa">
  <a:themeElements>
    <a:clrScheme name="Perspektywa">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 klasyczny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ktywa">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110</TotalTime>
  <Words>778</Words>
  <Application>Microsoft Office PowerPoint</Application>
  <PresentationFormat>Pokaz na ekranie (4:3)</PresentationFormat>
  <Paragraphs>49</Paragraphs>
  <Slides>14</Slides>
  <Notes>0</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Perspektywa</vt:lpstr>
      <vt:lpstr>„Sądecki Bartnik”</vt:lpstr>
      <vt:lpstr>The beginnings of Bartniks</vt:lpstr>
      <vt:lpstr>History of the name of the company</vt:lpstr>
      <vt:lpstr>The philosophy of the company</vt:lpstr>
      <vt:lpstr>IN SHORT, „SĄDECKI BARTNIK”: </vt:lpstr>
      <vt:lpstr>Certificates</vt:lpstr>
      <vt:lpstr>EVENTS  IN  „SĄDECKI BARTNIK”</vt:lpstr>
      <vt:lpstr>Feast at Bartnik</vt:lpstr>
      <vt:lpstr>„Sądecki Bartnik” and medals</vt:lpstr>
      <vt:lpstr>Awards</vt:lpstr>
      <vt:lpstr>Silver anniversary of Agro buissnesman Contest</vt:lpstr>
      <vt:lpstr>Polagra Food 2015</vt:lpstr>
      <vt:lpstr>Consumer Quality Leader 2014</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„Sądecki Bartnik”</dc:title>
  <dc:creator>Windows User</dc:creator>
  <cp:lastModifiedBy>Kasia</cp:lastModifiedBy>
  <cp:revision>14</cp:revision>
  <dcterms:created xsi:type="dcterms:W3CDTF">2017-02-17T11:16:06Z</dcterms:created>
  <dcterms:modified xsi:type="dcterms:W3CDTF">2017-02-28T07:44:54Z</dcterms:modified>
</cp:coreProperties>
</file>